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9" r:id="rId6"/>
    <p:sldId id="265" r:id="rId7"/>
    <p:sldId id="281" r:id="rId8"/>
    <p:sldId id="282" r:id="rId9"/>
    <p:sldId id="283" r:id="rId10"/>
    <p:sldId id="267" r:id="rId11"/>
    <p:sldId id="284" r:id="rId12"/>
    <p:sldId id="285" r:id="rId13"/>
    <p:sldId id="271" r:id="rId14"/>
    <p:sldId id="258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324" y="-64"/>
      </p:cViewPr>
      <p:guideLst>
        <p:guide orient="horz" pos="216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6415A-6C3A-4577-9457-0CB38DCD01A0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BFA3D-5F69-40DE-8C35-92738A9B6A32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3692E-1950-4113-9C0C-0EC073B87FA0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B6819-74B3-4A06-B801-F2598759B652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96B17-23E3-44FE-BE3B-697682870CC6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93C3C-3F11-4BF4-BC5D-F7B42F0D889E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49CE9-D90E-4535-9B67-4763FB5E87DB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09AB-40AF-4D36-9A83-43415E69474C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B6C0-FFC6-42E2-B431-EAD10005DC96}" type="datetime1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E482-CDA1-4125-9360-B4B564BD4D91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820B-7F92-4EF9-80F6-186C3CFA23B0}" type="datetime1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DB84-8C08-4980-8732-11D0873A1EA6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DA507-FF59-40C3-B2A1-25E414CDD2D2}" type="datetime1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CAE60-101F-4998-9C62-C244BDA28961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809D5-FB6B-406A-8E38-A52600843BEE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448272"/>
          </a:xfrm>
        </p:spPr>
        <p:txBody>
          <a:bodyPr>
            <a:normAutofit/>
          </a:bodyPr>
          <a:lstStyle/>
          <a:p>
            <a:r>
              <a:rPr lang="ru-RU" sz="3100" dirty="0" smtClean="0"/>
              <a:t>Научно-исследовательская работа</a:t>
            </a:r>
            <a:br>
              <a:rPr lang="ru-RU" dirty="0" smtClean="0"/>
            </a:br>
            <a:r>
              <a:rPr lang="ru-RU" sz="3600" dirty="0" smtClean="0"/>
              <a:t>«</a:t>
            </a:r>
            <a:r>
              <a:rPr lang="ru-RU" sz="2800" dirty="0" smtClean="0"/>
              <a:t>ОБУЧЕНИЕ НЕЙРОННОЙ СЕТИ ДЛЯ МУЛЬТИСПЕКТРАЛЬНОГО АНАЛИЗА ЗАСТРОЕННЫХ ТЕРРИТОРИЙ ГОРОДА</a:t>
            </a:r>
            <a:r>
              <a:rPr lang="ru-RU" sz="3600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106358"/>
            <a:ext cx="6400800" cy="1268760"/>
          </a:xfrm>
        </p:spPr>
        <p:txBody>
          <a:bodyPr>
            <a:normAutofit/>
          </a:bodyPr>
          <a:lstStyle/>
          <a:p>
            <a:pPr lvl="0"/>
            <a:r>
              <a:rPr lang="ru-RU" sz="2400" dirty="0" smtClean="0">
                <a:solidFill>
                  <a:schemeClr val="tx1"/>
                </a:solidFill>
              </a:rPr>
              <a:t>Волгоградский государственный</a:t>
            </a:r>
            <a:br>
              <a:rPr lang="ru-RU" sz="2400" dirty="0" smtClean="0">
                <a:solidFill>
                  <a:schemeClr val="tx1"/>
                </a:solidFill>
              </a:rPr>
            </a:br>
            <a:r>
              <a:rPr lang="ru-RU" sz="2400" dirty="0" smtClean="0">
                <a:solidFill>
                  <a:schemeClr val="tx1"/>
                </a:solidFill>
              </a:rPr>
              <a:t>технический университет</a:t>
            </a:r>
            <a:endParaRPr lang="ru-RU" sz="2400" dirty="0" smtClean="0">
              <a:solidFill>
                <a:schemeClr val="tx1"/>
              </a:solidFill>
            </a:endParaRPr>
          </a:p>
          <a:p>
            <a:pPr lvl="0"/>
            <a:r>
              <a:rPr lang="ru-RU" sz="2400" dirty="0" smtClean="0">
                <a:solidFill>
                  <a:schemeClr val="tx1"/>
                </a:solidFill>
              </a:rPr>
              <a:t>Кафедра </a:t>
            </a:r>
            <a:r>
              <a:rPr lang="ru-RU" sz="2400" dirty="0" err="1" smtClean="0">
                <a:solidFill>
                  <a:schemeClr val="tx1"/>
                </a:solidFill>
              </a:rPr>
              <a:t>САПРиПК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9512" y="213452"/>
            <a:ext cx="1073991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одзаголовок 2"/>
          <p:cNvSpPr txBox="1"/>
          <p:nvPr/>
        </p:nvSpPr>
        <p:spPr>
          <a:xfrm>
            <a:off x="5796280" y="4220845"/>
            <a:ext cx="2872105" cy="2590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r">
              <a:spcBef>
                <a:spcPct val="20000"/>
              </a:spcBef>
            </a:pPr>
            <a:r>
              <a:rPr lang="ru-RU" sz="2000" dirty="0" smtClean="0"/>
              <a:t>Исполнитель:</a:t>
            </a:r>
            <a:endParaRPr lang="ru-RU" sz="2000" dirty="0"/>
          </a:p>
          <a:p>
            <a:pPr lvl="0" algn="r">
              <a:spcBef>
                <a:spcPct val="20000"/>
              </a:spcBef>
            </a:pPr>
            <a:r>
              <a:rPr lang="ru-RU" sz="2000" dirty="0"/>
              <a:t>с</a:t>
            </a:r>
            <a:r>
              <a:rPr lang="ru-RU" sz="2000" dirty="0">
                <a:solidFill>
                  <a:schemeClr val="tx1"/>
                </a:solidFill>
              </a:rPr>
              <a:t>тудент группы ИВТ-363</a:t>
            </a:r>
            <a:endParaRPr lang="ru-RU" sz="2000" dirty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 smtClean="0">
                <a:solidFill>
                  <a:schemeClr val="tx1"/>
                </a:solidFill>
              </a:rPr>
              <a:t>Сатилин В.А.</a:t>
            </a:r>
            <a:endParaRPr lang="ru-RU" sz="2000" dirty="0" smtClean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 smtClean="0">
                <a:solidFill>
                  <a:schemeClr val="tx1"/>
                </a:solidFill>
              </a:rPr>
              <a:t>Алейников А.А.</a:t>
            </a:r>
            <a:endParaRPr lang="ru-RU" sz="2000" dirty="0" smtClean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endParaRPr lang="ru-RU" sz="1200" dirty="0" smtClean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 smtClean="0">
                <a:solidFill>
                  <a:schemeClr val="tx1"/>
                </a:solidFill>
              </a:rPr>
              <a:t>Научный </a:t>
            </a:r>
            <a:r>
              <a:rPr lang="ru-RU" sz="2000" dirty="0">
                <a:solidFill>
                  <a:schemeClr val="tx1"/>
                </a:solidFill>
              </a:rPr>
              <a:t>руководитель:</a:t>
            </a:r>
            <a:endParaRPr lang="ru-RU" sz="2000" dirty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>
                <a:solidFill>
                  <a:schemeClr val="tx1"/>
                </a:solidFill>
              </a:rPr>
              <a:t>к.т.н., доц. </a:t>
            </a:r>
            <a:r>
              <a:rPr lang="ru-RU" sz="2000" dirty="0" err="1">
                <a:solidFill>
                  <a:schemeClr val="tx1"/>
                </a:solidFill>
              </a:rPr>
              <a:t>Парыгин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Д.С</a:t>
            </a:r>
            <a:r>
              <a:rPr lang="ru-RU" sz="2000" dirty="0">
                <a:solidFill>
                  <a:schemeClr val="tx1"/>
                </a:solidFill>
              </a:rPr>
              <a:t>.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500380"/>
          </a:xfrm>
        </p:spPr>
        <p:txBody>
          <a:bodyPr>
            <a:normAutofit fontScale="90000"/>
          </a:bodyPr>
          <a:p>
            <a:r>
              <a:rPr lang="ru-RU" altLang="en-US"/>
              <a:t>Пример на тестовых данных</a:t>
            </a:r>
            <a:endParaRPr lang="ru-R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7809D5-FB6B-406A-8E38-A52600843BEE}" type="slidenum">
              <a:rPr lang="ru-RU" smtClean="0"/>
            </a:fld>
            <a:endParaRPr lang="ru-RU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3940" y="836930"/>
            <a:ext cx="7148195" cy="29781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3940" y="3860800"/>
            <a:ext cx="7148195" cy="2978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</a:rPr>
              <a:t>Проведен анализ спутниковых снимков различных спектров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</a:rPr>
              <a:t>Выполнена подготовка данных для нейросети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</a:rPr>
              <a:t>Разработана модель нейросети</a:t>
            </a:r>
            <a:endParaRPr lang="ru-RU" sz="280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solidFill>
                  <a:schemeClr val="tx1"/>
                </a:solidFill>
              </a:rPr>
              <a:t>Получены размеченные снимки Волгограда на основе тестовых данных</a:t>
            </a:r>
            <a:endParaRPr lang="ru-RU" sz="28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78080" y="6356350"/>
            <a:ext cx="586408" cy="365125"/>
          </a:xfrm>
        </p:spPr>
        <p:txBody>
          <a:bodyPr/>
          <a:lstStyle/>
          <a:p>
            <a:fld id="{9C7809D5-FB6B-406A-8E38-A52600843BEE}" type="slidenum">
              <a:rPr lang="ru-RU" sz="2400" smtClean="0">
                <a:solidFill>
                  <a:schemeClr val="tx1"/>
                </a:solidFill>
              </a:rPr>
            </a:fld>
            <a:endParaRPr lang="ru-RU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448272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Научно-исследовательская работа </a:t>
            </a:r>
            <a:br>
              <a:rPr lang="ru-RU" dirty="0" smtClean="0"/>
            </a:br>
            <a:r>
              <a:rPr lang="ru-RU" sz="2800" dirty="0" smtClean="0"/>
              <a:t>«</a:t>
            </a:r>
            <a:r>
              <a:rPr lang="ru-RU" sz="2800" dirty="0" smtClean="0">
                <a:sym typeface="+mn-ea"/>
              </a:rPr>
              <a:t>ОБУЧЕНИЕ НЕЙРОННОЙ СЕТИ ДЛЯ МУЛЬТИСПЕКТРАЛЬНОГО АНАЛИЗА ЗАСТРОЕННЫХ ТЕРРИТОРИЙ ГОРОДА</a:t>
            </a:r>
            <a:r>
              <a:rPr lang="ru-RU" sz="2800" dirty="0" smtClean="0"/>
              <a:t>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106358"/>
            <a:ext cx="6400800" cy="1268760"/>
          </a:xfrm>
        </p:spPr>
        <p:txBody>
          <a:bodyPr>
            <a:normAutofit/>
          </a:bodyPr>
          <a:lstStyle/>
          <a:p>
            <a:pPr lvl="0"/>
            <a:r>
              <a:rPr lang="ru-RU" sz="2400" dirty="0" smtClean="0">
                <a:solidFill>
                  <a:schemeClr val="tx1"/>
                </a:solidFill>
              </a:rPr>
              <a:t>Волгоградский государственный</a:t>
            </a:r>
            <a:br>
              <a:rPr lang="ru-RU" sz="2400" dirty="0" smtClean="0">
                <a:solidFill>
                  <a:schemeClr val="tx1"/>
                </a:solidFill>
              </a:rPr>
            </a:br>
            <a:r>
              <a:rPr lang="ru-RU" sz="2400" dirty="0" smtClean="0">
                <a:solidFill>
                  <a:schemeClr val="tx1"/>
                </a:solidFill>
              </a:rPr>
              <a:t>технический университет</a:t>
            </a:r>
            <a:endParaRPr lang="ru-RU" sz="2400" dirty="0" smtClean="0">
              <a:solidFill>
                <a:schemeClr val="tx1"/>
              </a:solidFill>
            </a:endParaRPr>
          </a:p>
          <a:p>
            <a:pPr lvl="0"/>
            <a:r>
              <a:rPr lang="ru-RU" sz="2400" dirty="0" smtClean="0">
                <a:solidFill>
                  <a:schemeClr val="tx1"/>
                </a:solidFill>
              </a:rPr>
              <a:t>Кафедра </a:t>
            </a:r>
            <a:r>
              <a:rPr lang="ru-RU" sz="2400" dirty="0" err="1" smtClean="0">
                <a:solidFill>
                  <a:schemeClr val="tx1"/>
                </a:solidFill>
              </a:rPr>
              <a:t>САПРиПК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9512" y="213452"/>
            <a:ext cx="1073991" cy="9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одзаголовок 2"/>
          <p:cNvSpPr txBox="1"/>
          <p:nvPr/>
        </p:nvSpPr>
        <p:spPr>
          <a:xfrm>
            <a:off x="3924300" y="4940935"/>
            <a:ext cx="4820920" cy="23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r">
              <a:spcBef>
                <a:spcPct val="20000"/>
              </a:spcBef>
            </a:pPr>
            <a:r>
              <a:rPr lang="ru-RU" sz="2000" dirty="0"/>
              <a:t>Исполнитель:</a:t>
            </a:r>
            <a:endParaRPr lang="ru-RU" sz="2000" dirty="0"/>
          </a:p>
          <a:p>
            <a:pPr lvl="0" algn="r">
              <a:spcBef>
                <a:spcPct val="20000"/>
              </a:spcBef>
            </a:pPr>
            <a:r>
              <a:rPr lang="ru-RU" sz="2000" dirty="0"/>
              <a:t>студент групп</a:t>
            </a:r>
            <a:r>
              <a:rPr lang="ru-RU" sz="2000" dirty="0">
                <a:solidFill>
                  <a:schemeClr val="tx1"/>
                </a:solidFill>
              </a:rPr>
              <a:t>ы </a:t>
            </a:r>
            <a:r>
              <a:rPr lang="ru-RU" sz="2000" dirty="0" smtClean="0">
                <a:solidFill>
                  <a:schemeClr val="tx1"/>
                </a:solidFill>
              </a:rPr>
              <a:t>ИВТ-363</a:t>
            </a:r>
            <a:endParaRPr lang="ru-RU" sz="2000" dirty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 smtClean="0">
                <a:solidFill>
                  <a:schemeClr val="tx1"/>
                </a:solidFill>
              </a:rPr>
              <a:t>Сатилин В.А.</a:t>
            </a:r>
            <a:r>
              <a:rPr lang="en-US" altLang="ru-RU" sz="2000" dirty="0" smtClean="0">
                <a:solidFill>
                  <a:schemeClr val="tx1"/>
                </a:solidFill>
              </a:rPr>
              <a:t> (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satilinvlad@gmail.co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m</a:t>
            </a:r>
            <a:r>
              <a:rPr lang="en-US" altLang="ru-RU" sz="2000" dirty="0" smtClean="0">
                <a:solidFill>
                  <a:schemeClr val="tx1"/>
                </a:solidFill>
              </a:rPr>
              <a:t>)</a:t>
            </a:r>
            <a:endParaRPr lang="ru-RU" sz="2000" dirty="0" smtClean="0">
              <a:solidFill>
                <a:schemeClr val="tx1"/>
              </a:solidFill>
            </a:endParaRPr>
          </a:p>
          <a:p>
            <a:pPr lvl="0" algn="r">
              <a:spcBef>
                <a:spcPct val="20000"/>
              </a:spcBef>
            </a:pPr>
            <a:r>
              <a:rPr lang="ru-RU" sz="2000" dirty="0" smtClean="0">
                <a:solidFill>
                  <a:schemeClr val="tx1"/>
                </a:solidFill>
              </a:rPr>
              <a:t>Алейников А.А.</a:t>
            </a:r>
            <a:r>
              <a:rPr lang="en-US" altLang="ru-RU" sz="2000" dirty="0" smtClean="0">
                <a:solidFill>
                  <a:schemeClr val="tx1"/>
                </a:solidFill>
              </a:rPr>
              <a:t> (</a:t>
            </a:r>
            <a:r>
              <a:rPr lang="ru-RU" sz="2000" dirty="0">
                <a:solidFill>
                  <a:schemeClr val="tx1"/>
                </a:solidFill>
                <a:sym typeface="+mn-ea"/>
              </a:rPr>
              <a:t>sir1andrew@list.ru</a:t>
            </a:r>
            <a:r>
              <a:rPr lang="en-US" altLang="ru-RU" sz="2000" dirty="0">
                <a:solidFill>
                  <a:schemeClr val="tx1"/>
                </a:solidFill>
                <a:sym typeface="+mn-ea"/>
              </a:rPr>
              <a:t>)</a:t>
            </a:r>
            <a:endParaRPr lang="en-US" altLang="ru-RU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Подзаголовок 2"/>
          <p:cNvSpPr txBox="1"/>
          <p:nvPr/>
        </p:nvSpPr>
        <p:spPr>
          <a:xfrm>
            <a:off x="1371600" y="4293096"/>
            <a:ext cx="6400800" cy="6480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0" algn="ctr">
              <a:spcBef>
                <a:spcPct val="20000"/>
              </a:spcBef>
            </a:pPr>
            <a:r>
              <a:rPr lang="ru-RU" sz="4000" dirty="0"/>
              <a:t>Спасибо за внимание!</a:t>
            </a:r>
            <a:endParaRPr kumimoji="0" lang="ru-R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z="2400" smtClean="0">
                <a:solidFill>
                  <a:schemeClr val="tx1"/>
                </a:solidFill>
              </a:rPr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7" name="Содержимое 2"/>
          <p:cNvSpPr txBox="1"/>
          <p:nvPr/>
        </p:nvSpPr>
        <p:spPr>
          <a:xfrm>
            <a:off x="457200" y="6064696"/>
            <a:ext cx="8229600" cy="46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ru-RU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63620" y="2780665"/>
            <a:ext cx="5273040" cy="351536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9115" y="1341120"/>
            <a:ext cx="4321175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Цель и задачи</a:t>
            </a:r>
            <a:r>
              <a:rPr lang="ru-RU" dirty="0"/>
              <a:t> </a:t>
            </a:r>
            <a:r>
              <a:rPr lang="ru-RU" dirty="0" smtClean="0"/>
              <a:t>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850" y="1628775"/>
            <a:ext cx="8229600" cy="4615180"/>
          </a:xfrm>
        </p:spPr>
        <p:txBody>
          <a:bodyPr>
            <a:noAutofit/>
          </a:bodyPr>
          <a:lstStyle/>
          <a:p>
            <a:pPr marL="894080" indent="-894080">
              <a:buNone/>
            </a:pPr>
            <a:r>
              <a:rPr lang="ru-RU" sz="1900" b="1" dirty="0" smtClean="0"/>
              <a:t>Цель</a:t>
            </a:r>
            <a:r>
              <a:rPr lang="ru-RU" sz="1900" b="1" dirty="0" smtClean="0">
                <a:solidFill>
                  <a:schemeClr val="tx1"/>
                </a:solidFill>
              </a:rPr>
              <a:t>: 	</a:t>
            </a:r>
            <a:r>
              <a:rPr lang="ru-RU" sz="1900" dirty="0" smtClean="0">
                <a:solidFill>
                  <a:schemeClr val="tx1"/>
                </a:solidFill>
              </a:rPr>
              <a:t>разработка модели нейронной сети для распознавание высотных строений на мультиспектральных спутниковых снимках</a:t>
            </a:r>
            <a:endParaRPr lang="ru-RU" sz="19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900" b="1" dirty="0" smtClean="0">
                <a:solidFill>
                  <a:schemeClr val="tx1"/>
                </a:solidFill>
              </a:rPr>
              <a:t>Задачи:</a:t>
            </a:r>
            <a:endParaRPr lang="ru-RU" sz="1900" b="1" dirty="0" smtClean="0">
              <a:solidFill>
                <a:schemeClr val="tx1"/>
              </a:solidFill>
            </a:endParaRPr>
          </a:p>
          <a:p>
            <a:pPr marL="894080" indent="-514350">
              <a:buFont typeface="+mj-lt"/>
              <a:buAutoNum type="arabicPeriod"/>
            </a:pPr>
            <a:r>
              <a:rPr lang="ru-RU" sz="1900" dirty="0" smtClean="0">
                <a:solidFill>
                  <a:schemeClr val="tx1"/>
                </a:solidFill>
              </a:rPr>
              <a:t>Получить спутниковые снимки </a:t>
            </a:r>
            <a:r>
              <a:rPr lang="ru-RU" sz="1900" dirty="0" smtClean="0">
                <a:solidFill>
                  <a:schemeClr val="tx1"/>
                </a:solidFill>
                <a:sym typeface="+mn-ea"/>
              </a:rPr>
              <a:t>Москвы и Волгограда в</a:t>
            </a:r>
            <a:r>
              <a:rPr lang="ru-RU" sz="1900" dirty="0" smtClean="0">
                <a:solidFill>
                  <a:schemeClr val="tx1"/>
                </a:solidFill>
              </a:rPr>
              <a:t> различных спектрах в высоком разрешении</a:t>
            </a:r>
            <a:endParaRPr lang="ru-RU" sz="1900" dirty="0" smtClean="0">
              <a:solidFill>
                <a:schemeClr val="tx1"/>
              </a:solidFill>
            </a:endParaRPr>
          </a:p>
          <a:p>
            <a:pPr marL="894080" indent="-514350">
              <a:buFont typeface="+mj-lt"/>
              <a:buAutoNum type="arabicPeriod"/>
            </a:pPr>
            <a:r>
              <a:rPr lang="ru-RU" sz="1900" dirty="0" smtClean="0">
                <a:solidFill>
                  <a:schemeClr val="tx1"/>
                </a:solidFill>
              </a:rPr>
              <a:t>Преобразовать цвета на выходной фотографии в 4 цвета, чтобы привести задачу к задаче классификации</a:t>
            </a:r>
            <a:endParaRPr lang="ru-RU" sz="1900" dirty="0" smtClean="0">
              <a:solidFill>
                <a:schemeClr val="tx1"/>
              </a:solidFill>
            </a:endParaRPr>
          </a:p>
          <a:p>
            <a:pPr marL="894080" indent="-514350">
              <a:buFont typeface="+mj-lt"/>
              <a:buAutoNum type="arabicPeriod"/>
            </a:pPr>
            <a:r>
              <a:rPr lang="ru-RU" sz="1900" dirty="0" smtClean="0">
                <a:solidFill>
                  <a:schemeClr val="tx1"/>
                </a:solidFill>
              </a:rPr>
              <a:t>Подбрать модель, функции и слои нейросети, подходящие для решения поставленной задачи</a:t>
            </a:r>
            <a:endParaRPr lang="ru-RU" sz="1900" dirty="0" smtClean="0">
              <a:solidFill>
                <a:schemeClr val="tx1"/>
              </a:solidFill>
            </a:endParaRPr>
          </a:p>
          <a:p>
            <a:pPr marL="894080" indent="-514350">
              <a:buFont typeface="+mj-lt"/>
              <a:buAutoNum type="arabicPeriod"/>
            </a:pPr>
            <a:r>
              <a:rPr lang="ru-RU" sz="1900" dirty="0" smtClean="0">
                <a:solidFill>
                  <a:schemeClr val="tx1"/>
                </a:solidFill>
              </a:rPr>
              <a:t>Обучить нейросеть на снимках Москвы в разных спектрах и оценить предварительную точность </a:t>
            </a:r>
            <a:endParaRPr lang="ru-RU" sz="1900" dirty="0" smtClean="0">
              <a:solidFill>
                <a:schemeClr val="tx1"/>
              </a:solidFill>
            </a:endParaRPr>
          </a:p>
          <a:p>
            <a:pPr marL="894080" indent="-514350">
              <a:buFont typeface="+mj-lt"/>
              <a:buAutoNum type="arabicPeriod"/>
            </a:pPr>
            <a:r>
              <a:rPr lang="ru-RU" sz="1900" dirty="0" smtClean="0">
                <a:solidFill>
                  <a:schemeClr val="tx1"/>
                </a:solidFill>
              </a:rPr>
              <a:t>Проверить работоспособность нейросети на снимках Волгограда и оценить точность предсказания</a:t>
            </a:r>
            <a:endParaRPr lang="ru-RU" sz="1900" dirty="0" smtClean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78080" y="6356350"/>
            <a:ext cx="586408" cy="365125"/>
          </a:xfrm>
        </p:spPr>
        <p:txBody>
          <a:bodyPr/>
          <a:lstStyle/>
          <a:p>
            <a:fld id="{9C7809D5-FB6B-406A-8E38-A52600843BEE}" type="slidenum">
              <a:rPr lang="ru-RU" sz="2400" smtClean="0">
                <a:solidFill>
                  <a:schemeClr val="tx1"/>
                </a:solidFill>
              </a:rPr>
            </a:fld>
            <a:endParaRPr lang="ru-RU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360" y="116840"/>
            <a:ext cx="8229600" cy="41783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400" dirty="0" smtClean="0"/>
              <a:t>Исходные данные </a:t>
            </a:r>
            <a:endParaRPr lang="ru-RU" sz="3400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809D5-FB6B-406A-8E38-A52600843BEE}" type="slidenum">
              <a:rPr lang="ru-RU" sz="2400" smtClean="0">
                <a:solidFill>
                  <a:schemeClr val="tx1"/>
                </a:solidFill>
              </a:rPr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8770" y="836930"/>
            <a:ext cx="5712460" cy="238061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47495" y="3941445"/>
            <a:ext cx="5795010" cy="2414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43305" y="3429000"/>
            <a:ext cx="7336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Спутник Sentinel, бесплатно распространяется European Space Agency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995" y="260668"/>
            <a:ext cx="8229600" cy="1143000"/>
          </a:xfrm>
        </p:spPr>
        <p:txBody>
          <a:bodyPr>
            <a:normAutofit fontScale="90000"/>
          </a:bodyPr>
          <a:p>
            <a:r>
              <a:rPr lang="ru-RU" dirty="0" smtClean="0">
                <a:sym typeface="+mn-ea"/>
              </a:rPr>
              <a:t>Преобразование цвета на выходной фотографии </a:t>
            </a:r>
            <a:endParaRPr lang="ru-R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7809D5-FB6B-406A-8E38-A52600843BEE}" type="slidenum">
              <a:rPr lang="ru-RU" smtClean="0"/>
            </a:fld>
            <a:endParaRPr lang="ru-RU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695" y="1844675"/>
            <a:ext cx="6800850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Фото Москвы в 4 цветах</a:t>
            </a:r>
            <a:endParaRPr lang="ru-R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7809D5-FB6B-406A-8E38-A52600843BEE}" type="slidenum">
              <a:rPr lang="ru-RU" smtClean="0"/>
            </a:fld>
            <a:endParaRPr lang="ru-RU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0" y="1484630"/>
            <a:ext cx="8229600" cy="3429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31595" y="5157470"/>
            <a:ext cx="61785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белый - самые высокие здания</a:t>
            </a:r>
            <a:endParaRPr lang="ru-RU" altLang="en-US"/>
          </a:p>
          <a:p>
            <a:r>
              <a:rPr lang="ru-RU" altLang="en-US"/>
              <a:t>красный - просто высокие здания</a:t>
            </a:r>
            <a:endParaRPr lang="ru-RU" altLang="en-US"/>
          </a:p>
          <a:p>
            <a:r>
              <a:rPr lang="ru-RU" altLang="en-US"/>
              <a:t>зеленые - невысокие здания</a:t>
            </a:r>
            <a:endParaRPr lang="ru-RU" altLang="en-US"/>
          </a:p>
          <a:p>
            <a:r>
              <a:rPr lang="ru-RU" altLang="en-US"/>
              <a:t>черный - нет застройки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Подготовка данных</a:t>
            </a:r>
            <a:endParaRPr lang="ru-R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7809D5-FB6B-406A-8E38-A52600843BEE}" type="slidenum">
              <a:rPr lang="ru-RU" smtClean="0"/>
            </a:fld>
            <a:endParaRPr lang="ru-RU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9115" y="1417955"/>
            <a:ext cx="4977765" cy="258699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6010" y="3357245"/>
            <a:ext cx="5279390" cy="2998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dirty="0" smtClean="0"/>
              <a:t>Язык программирования:	</a:t>
            </a:r>
            <a:r>
              <a:rPr lang="en-US" sz="2400" dirty="0" smtClean="0"/>
              <a:t>Python 3.6</a:t>
            </a:r>
            <a:endParaRPr lang="en-US" sz="2400" dirty="0" smtClean="0"/>
          </a:p>
          <a:p>
            <a:pPr>
              <a:buNone/>
            </a:pPr>
            <a:r>
              <a:rPr lang="ru-RU" sz="2400" dirty="0" smtClean="0"/>
              <a:t>Дополнительные модули:	</a:t>
            </a:r>
            <a:r>
              <a:rPr lang="en-US" sz="2400" smtClean="0"/>
              <a:t>TensorFlow, Keras, Pillow</a:t>
            </a:r>
            <a:endParaRPr lang="en-US" sz="240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ru-RU" sz="2400" dirty="0" smtClean="0"/>
              <a:t>Инструмент разработки:	Google Colaboratory</a:t>
            </a:r>
            <a:endParaRPr lang="ru-RU" sz="2400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Средства реализации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378080" y="6356350"/>
            <a:ext cx="586408" cy="365125"/>
          </a:xfrm>
        </p:spPr>
        <p:txBody>
          <a:bodyPr/>
          <a:lstStyle/>
          <a:p>
            <a:fld id="{9C7809D5-FB6B-406A-8E38-A52600843BEE}" type="slidenum">
              <a:rPr lang="ru-RU" sz="2400" smtClean="0">
                <a:solidFill>
                  <a:schemeClr val="tx1"/>
                </a:solidFill>
              </a:rPr>
            </a:fld>
            <a:endParaRPr lang="ru-RU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Подбор модели нейросети</a:t>
            </a:r>
            <a:endParaRPr lang="ru-RU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C7809D5-FB6B-406A-8E38-A52600843BEE}" type="slidenum">
              <a:rPr lang="ru-RU" smtClean="0"/>
            </a:fld>
            <a:endParaRPr lang="ru-RU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315" y="1196340"/>
            <a:ext cx="5015230" cy="21253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55465" y="1916430"/>
            <a:ext cx="4568190" cy="2300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85" y="4293235"/>
            <a:ext cx="9813290" cy="2148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Presentation</Application>
  <PresentationFormat>Экран (4:3)</PresentationFormat>
  <Paragraphs>92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Microsoft YaHei</vt:lpstr>
      <vt:lpstr>Arial Unicode MS</vt:lpstr>
      <vt:lpstr>Тема Office</vt:lpstr>
      <vt:lpstr>Научно-исследовательская работа «ОБУЧЕНИЕ НЕЙРОННОЙ СЕТИ ДЛЯ МУЛЬТИСПЕКТРАЛЬНОГО АНАЛИЗА ЗАСТРОЕННЫХ ТЕРРИТОРИЙ ГОРОДА»</vt:lpstr>
      <vt:lpstr>Актуальность</vt:lpstr>
      <vt:lpstr>Цель и задачи работы</vt:lpstr>
      <vt:lpstr>Исходные данные</vt:lpstr>
      <vt:lpstr>Преобразование цвета на выходной фотографии </vt:lpstr>
      <vt:lpstr>Фото Москвы в 4 цветах</vt:lpstr>
      <vt:lpstr>Подготовка данных</vt:lpstr>
      <vt:lpstr>Средства реализации</vt:lpstr>
      <vt:lpstr>Подбор модели нейросети</vt:lpstr>
      <vt:lpstr>Пример на тестовых данных</vt:lpstr>
      <vt:lpstr>Выводы</vt:lpstr>
      <vt:lpstr>Научно-исследовательская работа  «ОБУЧЕНИЕ НЕЙРОННОЙ СЕТИ ДЛЯ МУЛЬТИСПЕКТРАЛЬНОГО АНАЛИЗА ЗАСТРОЕННЫХ ТЕРРИТОРИЙ ГОРОДА»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«Тема по приказу … Lorem ipsum dolor sit amet prima mentitum quaerendum usu et malis possim iuvaret ne me»</dc:title>
  <dc:creator>Danila Parygin</dc:creator>
  <cp:lastModifiedBy>satil</cp:lastModifiedBy>
  <cp:revision>21</cp:revision>
  <dcterms:created xsi:type="dcterms:W3CDTF">2019-02-22T09:31:00Z</dcterms:created>
  <dcterms:modified xsi:type="dcterms:W3CDTF">2021-04-27T14:49:19Z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1033-11.2.0.10093</vt:lpwstr>
  </property>
</Properties>
</file>